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28" r:id="rId2"/>
    <p:sldId id="256" r:id="rId3"/>
    <p:sldId id="259" r:id="rId4"/>
    <p:sldId id="262" r:id="rId5"/>
    <p:sldId id="263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88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8" r:id="rId58"/>
    <p:sldId id="317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1718" autoAdjust="0"/>
  </p:normalViewPr>
  <p:slideViewPr>
    <p:cSldViewPr snapToGrid="0" snapToObjects="1">
      <p:cViewPr varScale="1">
        <p:scale>
          <a:sx n="108" d="100"/>
          <a:sy n="108" d="100"/>
        </p:scale>
        <p:origin x="939" y="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05T14:18:23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1756,'0'0,"0"-1,0 1,0 0,0 0,0-1,0 1,0 0,0 0,0-1,0 1,0 0,0 0,0-1,0 1,0 0,0 0,0-1,0 1,0 0,0 0,0 0,0-1,0 1,1 0,-1 0,0-1,0 1,0 0,0 0,1 0,-1 0,0-1,0 1,0 0,1 0,-1 0,0 0,0 0,0 0,1 0,12-8,-8 5,92-57,18-21,-44 30,2 2,66-30,78-17,-103 48,99-58,-136 58,-1-3,-3-4,13-16,194-194,-227 212,2 2,3 3,1 3,2 2,9-1,-16 11,-1-2,35-31,-83 62,-4 3,1-1,-1 1,0 0,1 0,-1 0,1 0,-1 0,1 0,-1 0,1 0,0 1,-1-1,2 0,-3 1,1 1,-1-1,0 0,0 0,0 1,0-1,0 0,0 1,0-1,0 0,0 0,1 1,-1-1,0 0,-1 1,1-1,0 0,0 1,0-1,0 0,0 0,0 1,0-1,0 0,0 1,-1-1,1 0,0 0,0 1,0-1,-1 0,1 0,0 0,0 1,0-1,-1 0,-5 8</inkml:trace>
  <inkml:trace contextRef="#ctx0" brushRef="#br0" timeOffset="1148.967">2381 1422,'3'-21,"-2"0,0 0,-2-1,0 1,-2-5,0-8,-27-468,28 0,3 485,6-94,-5 91,1 0,2 1,-1 0,6-10,-3 14,-7 15,0 0,0 0,0-1,0 1,0 0,0 0,0 0,0 0,0 0,0 0,0 0,1 0,-1 0,0 0,0 0,0 0,0-1,0 1,0 0,0 0,0 0,0 0,0 0,0 0,0 0,0 0,1 0,-1 0,0 0,0 0,0 0,0 0,0 0,0 0,0 0,0 0,0 0,0 0,1 0,-1 0,0 0,0 0,0 0,0 0,0 0,0 0,0 0,0 0,0 1,0-1,0 0,0 0,1 0,-1 0,0 0,0 0,0 0,0 0,0 0,0 0,0 0,0 0,0 1,0 1,0 0,0 0,0 0,0 0,-1 0,1 0,-1 0,1 0,-1 0,0 0,0 1,-2 2,0 0,0 0,0 0,-1 0,1-1,-1 1,-1-1,1 0,0 0,-1 0,0-1,0 0,0 0,0 0,0 0,-1-1,1 0,-1 0,0 0,0-1,-18 4,0-1,-1-1,1-1,-7-1,17 0,-181-1,-85-13,-121-3,191 23,-113-2,310-5,8-1,0 1,0 0,1 0,-1 0,0 1,-4 1,10 0,5 0,7 3,34 1,-38-4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6BAC4-4940-4810-B2C2-E7D4E1B0F2B1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66B0-9BD9-4478-B4CB-78F8500B6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3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6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4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 sub stores</a:t>
            </a:r>
          </a:p>
          <a:p>
            <a:r>
              <a:rPr lang="en-US" dirty="0"/>
              <a:t>allow you to ‘hook’ into calls to your store (example, logging)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0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–h</a:t>
            </a:r>
          </a:p>
          <a:p>
            <a:r>
              <a:rPr lang="en-US" dirty="0"/>
              <a:t>run </a:t>
            </a:r>
            <a:r>
              <a:rPr lang="en-US" dirty="0" err="1"/>
              <a:t>vue</a:t>
            </a:r>
            <a:r>
              <a:rPr lang="en-US" dirty="0"/>
              <a:t> create X</a:t>
            </a:r>
          </a:p>
          <a:p>
            <a:r>
              <a:rPr lang="en-US" dirty="0"/>
              <a:t>cd into test </a:t>
            </a:r>
            <a:r>
              <a:rPr lang="en-US" dirty="0" err="1"/>
              <a:t>dir</a:t>
            </a:r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run serve</a:t>
            </a:r>
          </a:p>
          <a:p>
            <a:r>
              <a:rPr lang="en-US" dirty="0"/>
              <a:t>open it up in the browser</a:t>
            </a:r>
          </a:p>
          <a:p>
            <a:r>
              <a:rPr lang="en-US" dirty="0"/>
              <a:t>and then show the files</a:t>
            </a:r>
          </a:p>
          <a:p>
            <a:r>
              <a:rPr lang="en-US" dirty="0"/>
              <a:t>TODO: how to add </a:t>
            </a:r>
            <a:r>
              <a:rPr lang="en-US" dirty="0" err="1"/>
              <a:t>navigatin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9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 QA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5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– in some ways it feels like a better </a:t>
            </a:r>
            <a:r>
              <a:rPr lang="en-US" dirty="0" err="1"/>
              <a:t>jquery</a:t>
            </a:r>
            <a:r>
              <a:rPr lang="en-US" dirty="0"/>
              <a:t>. that isn’t a slight on </a:t>
            </a:r>
            <a:r>
              <a:rPr lang="en-US" dirty="0" err="1"/>
              <a:t>jquery</a:t>
            </a:r>
            <a:r>
              <a:rPr lang="en-US" dirty="0"/>
              <a:t> at all. but as an example, if </a:t>
            </a:r>
            <a:r>
              <a:rPr lang="en-US" dirty="0" err="1"/>
              <a:t>i</a:t>
            </a:r>
            <a:r>
              <a:rPr lang="en-US" dirty="0"/>
              <a:t> have a small bit of interactivity </a:t>
            </a:r>
            <a:r>
              <a:rPr lang="en-US" dirty="0" err="1"/>
              <a:t>i</a:t>
            </a:r>
            <a:r>
              <a:rPr lang="en-US" dirty="0"/>
              <a:t> need to add to a page, like a ajax based search using a few form fields. To me, angular feels like overkill, especially when I’m not building a SPA. So I’d use jQuery or do it vanilla. Vue feels like it fits in perfect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anti build. build processes are SUPER useful</a:t>
            </a:r>
          </a:p>
          <a:p>
            <a:r>
              <a:rPr lang="en-US" dirty="0"/>
              <a:t>but when </a:t>
            </a:r>
            <a:r>
              <a:rPr lang="en-US" dirty="0" err="1"/>
              <a:t>i</a:t>
            </a:r>
            <a:r>
              <a:rPr lang="en-US" dirty="0"/>
              <a:t> want to learn, when </a:t>
            </a:r>
            <a:r>
              <a:rPr lang="en-US" dirty="0" err="1"/>
              <a:t>i</a:t>
            </a:r>
            <a:r>
              <a:rPr lang="en-US" dirty="0"/>
              <a:t> want to play, </a:t>
            </a:r>
            <a:r>
              <a:rPr lang="en-US" dirty="0" err="1"/>
              <a:t>etc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always felt like angular  wasn’t something </a:t>
            </a:r>
            <a:r>
              <a:rPr lang="en-US" dirty="0" err="1"/>
              <a:t>i</a:t>
            </a:r>
            <a:r>
              <a:rPr lang="en-US" dirty="0"/>
              <a:t> can play with – and that’s MY fault to be sure</a:t>
            </a:r>
          </a:p>
          <a:p>
            <a:r>
              <a:rPr lang="en-US" dirty="0"/>
              <a:t>but with Vue </a:t>
            </a:r>
            <a:r>
              <a:rPr lang="en-US" dirty="0" err="1"/>
              <a:t>i</a:t>
            </a:r>
            <a:r>
              <a:rPr lang="en-US" dirty="0"/>
              <a:t> found myself doing a HECK of a lot more because </a:t>
            </a:r>
            <a:r>
              <a:rPr lang="en-US" dirty="0" err="1"/>
              <a:t>i</a:t>
            </a:r>
            <a:r>
              <a:rPr lang="en-US" dirty="0"/>
              <a:t> could slap a script tag in and just go </a:t>
            </a:r>
            <a:r>
              <a:rPr lang="en-US" dirty="0" err="1"/>
              <a:t>totown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1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all that said, Vue absolutely DOES scale up to the more complex use cases. you want a build process. you’ve got a </a:t>
            </a:r>
            <a:r>
              <a:rPr lang="en-US" dirty="0" err="1"/>
              <a:t>webback</a:t>
            </a:r>
            <a:r>
              <a:rPr lang="en-US" dirty="0"/>
              <a:t> enabled CLI to go to town. you want a SPA. you got it. you </a:t>
            </a:r>
            <a:r>
              <a:rPr lang="en-US" dirty="0" err="1"/>
              <a:t>wanr</a:t>
            </a:r>
            <a:r>
              <a:rPr lang="en-US" dirty="0"/>
              <a:t> a mobile app? you can use it with Apache Cordova, you can use it with Ionic soon, you can use it with NativeScript 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some of </a:t>
            </a:r>
            <a:r>
              <a:rPr lang="en-US"/>
              <a:t>the specifics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Docs also includes style guide - API docs and examples and  a cookbook – also translations (Chinese, </a:t>
            </a:r>
            <a:r>
              <a:rPr lang="en-US" dirty="0" err="1"/>
              <a:t>Japaanese</a:t>
            </a:r>
            <a:r>
              <a:rPr lang="en-US" dirty="0"/>
              <a:t>, </a:t>
            </a:r>
            <a:r>
              <a:rPr lang="en-US" dirty="0" err="1"/>
              <a:t>Russion</a:t>
            </a:r>
            <a:r>
              <a:rPr lang="en-US" dirty="0"/>
              <a:t>, Korean, </a:t>
            </a:r>
            <a:r>
              <a:rPr lang="en-US" dirty="0" err="1"/>
              <a:t>Portg</a:t>
            </a:r>
            <a:r>
              <a:rPr lang="en-US" dirty="0"/>
              <a:t>, French, a </a:t>
            </a:r>
            <a:r>
              <a:rPr lang="en-US" dirty="0" err="1"/>
              <a:t>Vietemese</a:t>
            </a:r>
            <a:endParaRPr lang="en-US" dirty="0"/>
          </a:p>
          <a:p>
            <a:r>
              <a:rPr lang="en-US" dirty="0"/>
              <a:t>Tooling – VSC plugin + </a:t>
            </a:r>
            <a:r>
              <a:rPr lang="en-US" dirty="0" err="1"/>
              <a:t>Devtools</a:t>
            </a:r>
            <a:r>
              <a:rPr lang="en-US" dirty="0"/>
              <a:t> + CLI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4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I’ve been talking about the ‘what’ for </a:t>
            </a:r>
            <a:r>
              <a:rPr lang="en-US" dirty="0" err="1"/>
              <a:t>vue</a:t>
            </a:r>
            <a:r>
              <a:rPr lang="en-US" dirty="0"/>
              <a:t> and focused more on the high level project stuff, not the library itself. Let’s talk about that at a SUPER high level.</a:t>
            </a:r>
          </a:p>
          <a:p>
            <a:r>
              <a:rPr lang="en-US" dirty="0"/>
              <a:t>first is binding – nothing terribly special about that. this is a fancy way of saying – </a:t>
            </a:r>
            <a:r>
              <a:rPr lang="en-US" dirty="0" err="1"/>
              <a:t>i’ve</a:t>
            </a:r>
            <a:r>
              <a:rPr lang="en-US" dirty="0"/>
              <a:t> got a form field, I change the value. </a:t>
            </a:r>
            <a:r>
              <a:rPr lang="en-US" dirty="0" err="1"/>
              <a:t>i</a:t>
            </a:r>
            <a:r>
              <a:rPr lang="en-US" dirty="0"/>
              <a:t> have some JS using that value and it automatically knows about the change and can do – whatever. Vice versa, if I use Ajax to load something </a:t>
            </a:r>
            <a:r>
              <a:rPr lang="en-US" dirty="0" err="1"/>
              <a:t>anf</a:t>
            </a:r>
            <a:r>
              <a:rPr lang="en-US" dirty="0"/>
              <a:t> stuff </a:t>
            </a:r>
            <a:r>
              <a:rPr lang="en-US" dirty="0" err="1"/>
              <a:t>i</a:t>
            </a:r>
            <a:r>
              <a:rPr lang="en-US" dirty="0"/>
              <a:t> tin a value, and I said the form field is bound to that value, I know that as soon as I set it after the Ajax thing is done, the UI updates automatically. This is not new of course.</a:t>
            </a:r>
          </a:p>
          <a:p>
            <a:r>
              <a:rPr lang="en-US" dirty="0"/>
              <a:t>Template language – think stuff like Handlebars, Jade, and so forth. Why do you care? If </a:t>
            </a:r>
            <a:r>
              <a:rPr lang="en-US" dirty="0" err="1"/>
              <a:t>yuo’ve</a:t>
            </a:r>
            <a:r>
              <a:rPr lang="en-US" dirty="0"/>
              <a:t> ever gotten some stuff from Ajax and built a string of HTML to inject into  the DOM, you </a:t>
            </a:r>
            <a:r>
              <a:rPr lang="en-US" dirty="0" err="1"/>
              <a:t>kow</a:t>
            </a:r>
            <a:r>
              <a:rPr lang="en-US" dirty="0"/>
              <a:t> that a template language makes this much easier. Vue has a very nice template language –it reminds me a lot of Handlebars (although nice </a:t>
            </a:r>
            <a:r>
              <a:rPr lang="en-US" dirty="0" err="1"/>
              <a:t>rimo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And to be clear – it does more – but when I first started learning Vue, it was helpful for me to kind of restrict it to a few basic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follows are my reasons for falling in love with </a:t>
            </a:r>
            <a:r>
              <a:rPr lang="en-US" dirty="0" err="1"/>
              <a:t>vue</a:t>
            </a:r>
            <a:r>
              <a:rPr lang="en-US" dirty="0"/>
              <a:t>. </a:t>
            </a:r>
          </a:p>
          <a:p>
            <a:r>
              <a:rPr lang="en-US" dirty="0"/>
              <a:t>these are very personal reasons and you may not agree with them and that’s cool</a:t>
            </a:r>
          </a:p>
          <a:p>
            <a:r>
              <a:rPr lang="en-US" dirty="0"/>
              <a:t>angular, react, </a:t>
            </a:r>
            <a:r>
              <a:rPr lang="en-US" dirty="0" err="1"/>
              <a:t>vue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, they all have a way of doing stuff and </a:t>
            </a:r>
            <a:r>
              <a:rPr lang="en-US" dirty="0" err="1"/>
              <a:t>im</a:t>
            </a:r>
            <a:r>
              <a:rPr lang="en-US" dirty="0"/>
              <a:t> a strong believer in finding the one that works for you and being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1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preferred editor.</a:t>
            </a:r>
          </a:p>
          <a:p>
            <a:r>
              <a:rPr lang="en-US" dirty="0"/>
              <a:t>I’m using Visual Studio Code – free, open source, works on every platform. Is really </a:t>
            </a:r>
            <a:r>
              <a:rPr lang="en-US" dirty="0" err="1"/>
              <a:t>really</a:t>
            </a:r>
            <a:r>
              <a:rPr lang="en-US" dirty="0"/>
              <a:t> cool.</a:t>
            </a:r>
          </a:p>
          <a:p>
            <a:r>
              <a:rPr lang="en-US" dirty="0"/>
              <a:t>Every slide will also have a footer saying what file I’m working on so it’s hopefully easy to follow along.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D66B0-9BD9-4478-B4CB-78F8500B6D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title Slide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 (box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ent (blank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blank_no bottom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38620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 (open)_20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20A6-603E-4F1F-89B4-0CC202CF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+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DB753-66AA-4CE8-8685-604567FF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Blog: www.raymondcamden.com</a:t>
            </a:r>
          </a:p>
          <a:p>
            <a:r>
              <a:rPr lang="en-US" dirty="0"/>
              <a:t>Email: raymondcamden@gmail.com</a:t>
            </a:r>
          </a:p>
          <a:p>
            <a:r>
              <a:rPr lang="en-US" dirty="0"/>
              <a:t>Twitter: raymondcamden</a:t>
            </a:r>
          </a:p>
          <a:p>
            <a:r>
              <a:rPr lang="en-US" dirty="0"/>
              <a:t>Source (slides + code): https://github.com/cfjedimaster/vue-pearson-workshop</a:t>
            </a:r>
          </a:p>
        </p:txBody>
      </p:sp>
    </p:spTree>
    <p:extLst>
      <p:ext uri="{BB962C8B-B14F-4D97-AF65-F5344CB8AC3E}">
        <p14:creationId xmlns:p14="http://schemas.microsoft.com/office/powerpoint/2010/main" val="370033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B5A6-0837-44B3-A3F5-9F374C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F34D-47C0-46B6-AA72-7304176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binding between your DOM and JavaScript</a:t>
            </a:r>
          </a:p>
          <a:p>
            <a:r>
              <a:rPr lang="en-US" dirty="0"/>
              <a:t>Template Language (aka Declarative Rendering)</a:t>
            </a:r>
          </a:p>
          <a:p>
            <a:r>
              <a:rPr lang="en-US" dirty="0"/>
              <a:t>And I know I said this - but it does more. A lot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1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4841-ADBA-482A-B4E6-98E8A27C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DC721-6F61-4516-A547-95911F05B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cli install</a:t>
            </a:r>
          </a:p>
          <a:p>
            <a:r>
              <a:rPr lang="en-US" dirty="0"/>
              <a:t>Download the bits from the site</a:t>
            </a:r>
          </a:p>
          <a:p>
            <a:r>
              <a:rPr lang="en-US" dirty="0"/>
              <a:t>Copy and paste a script tag!</a:t>
            </a:r>
          </a:p>
        </p:txBody>
      </p:sp>
      <p:pic>
        <p:nvPicPr>
          <p:cNvPr id="4" name="Picture 3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EE41C2B5-F96A-4FEF-B5CF-7E937F18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401" y="2117558"/>
            <a:ext cx="3204092" cy="21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F37-1536-4F69-A724-33C6B0D6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&lt;script&gt;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4BED5-A316-4351-9D43-27C90BEC75B4}"/>
              </a:ext>
            </a:extLst>
          </p:cNvPr>
          <p:cNvSpPr/>
          <p:nvPr/>
        </p:nvSpPr>
        <p:spPr>
          <a:xfrm>
            <a:off x="212558" y="1925419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</a:rPr>
              <a:t>/vue.js"&gt;&lt;/script&gt;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E5787-73AB-44C2-B312-4217C676AEAB}"/>
              </a:ext>
            </a:extLst>
          </p:cNvPr>
          <p:cNvSpPr/>
          <p:nvPr/>
        </p:nvSpPr>
        <p:spPr>
          <a:xfrm>
            <a:off x="212558" y="3056572"/>
            <a:ext cx="8718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&lt;script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="https://cdn.jsdelivr.net/</a:t>
            </a:r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vue</a:t>
            </a:r>
            <a:r>
              <a:rPr lang="en-US" dirty="0">
                <a:latin typeface="Consolas" panose="020B0609020204030204" pitchFamily="49" charset="0"/>
              </a:rPr>
              <a:t>"&gt;&lt;/script&gt;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B87520-99A3-4FD3-A107-6A99A3925300}"/>
              </a:ext>
            </a:extLst>
          </p:cNvPr>
          <p:cNvSpPr txBox="1"/>
          <p:nvPr/>
        </p:nvSpPr>
        <p:spPr>
          <a:xfrm>
            <a:off x="212558" y="1563741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Version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4C043-AAEA-419C-B547-02B9D891F552}"/>
              </a:ext>
            </a:extLst>
          </p:cNvPr>
          <p:cNvSpPr txBox="1"/>
          <p:nvPr/>
        </p:nvSpPr>
        <p:spPr>
          <a:xfrm>
            <a:off x="212558" y="2751595"/>
            <a:ext cx="289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Production Version</a:t>
            </a:r>
          </a:p>
        </p:txBody>
      </p:sp>
    </p:spTree>
    <p:extLst>
      <p:ext uri="{BB962C8B-B14F-4D97-AF65-F5344CB8AC3E}">
        <p14:creationId xmlns:p14="http://schemas.microsoft.com/office/powerpoint/2010/main" val="319067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327-579F-427A-8807-27DBDBDD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55168-004B-47DD-AB09-D8609255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where you're going to render stuff</a:t>
            </a:r>
          </a:p>
          <a:p>
            <a:r>
              <a:rPr lang="en-US" dirty="0"/>
              <a:t>Setup some data</a:t>
            </a:r>
          </a:p>
          <a:p>
            <a:r>
              <a:rPr lang="en-US" dirty="0"/>
              <a:t>Render that data</a:t>
            </a:r>
          </a:p>
          <a:p>
            <a:r>
              <a:rPr lang="en-US" dirty="0"/>
              <a:t>Add events (</a:t>
            </a:r>
            <a:r>
              <a:rPr lang="en-US" dirty="0" err="1"/>
              <a:t>ie</a:t>
            </a:r>
            <a:r>
              <a:rPr lang="en-US" dirty="0"/>
              <a:t> on this do that) and other fancy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7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F32E-82ED-448D-AD5D-6B6487E1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Willy </a:t>
            </a:r>
            <a:r>
              <a:rPr lang="en-US" dirty="0" err="1"/>
              <a:t>Nilly</a:t>
            </a:r>
            <a:r>
              <a:rPr lang="en-US" dirty="0"/>
              <a:t> DOM Manipulation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6D07E4-CBD2-4595-9DA6-AB6293B9D21B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63FA68D1-3710-44FD-B133-C3B77BD7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8B8E7E2E-A904-470A-8A5C-91F52D69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E6BA8690-773B-4267-8C54-9876EB5A2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245279A6-30C1-4834-91C0-CFDA1704F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3A1955-E17B-451E-B216-F686074135CB}"/>
              </a:ext>
            </a:extLst>
          </p:cNvPr>
          <p:cNvSpPr txBox="1"/>
          <p:nvPr/>
        </p:nvSpPr>
        <p:spPr>
          <a:xfrm>
            <a:off x="4835663" y="1234733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somediv</a:t>
            </a:r>
            <a:r>
              <a:rPr lang="en-US" dirty="0">
                <a:latin typeface="Consolas" panose="020B0609020204030204" pitchFamily="49" charset="0"/>
              </a:rPr>
              <a:t>').html('woot');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2E8C560-F65E-472D-B3C1-4DD6AABECFDB}"/>
              </a:ext>
            </a:extLst>
          </p:cNvPr>
          <p:cNvSpPr/>
          <p:nvPr/>
        </p:nvSpPr>
        <p:spPr>
          <a:xfrm rot="9789020">
            <a:off x="3763314" y="1307830"/>
            <a:ext cx="937003" cy="58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79F85-C31B-4466-9A24-E9C4CE3E2125}"/>
              </a:ext>
            </a:extLst>
          </p:cNvPr>
          <p:cNvSpPr txBox="1"/>
          <p:nvPr/>
        </p:nvSpPr>
        <p:spPr>
          <a:xfrm>
            <a:off x="5160217" y="3063889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$('#</a:t>
            </a:r>
            <a:r>
              <a:rPr lang="en-US" dirty="0" err="1">
                <a:latin typeface="Consolas" panose="020B0609020204030204" pitchFamily="49" charset="0"/>
              </a:rPr>
              <a:t>someotherdiv</a:t>
            </a:r>
            <a:r>
              <a:rPr lang="en-US" dirty="0">
                <a:latin typeface="Consolas" panose="020B0609020204030204" pitchFamily="49" charset="0"/>
              </a:rPr>
              <a:t>’)</a:t>
            </a: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attr</a:t>
            </a:r>
            <a:r>
              <a:rPr lang="en-US" dirty="0">
                <a:latin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”, “something.jpg”);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17B728E-973C-472A-9389-5C1F2B0D8AEC}"/>
              </a:ext>
            </a:extLst>
          </p:cNvPr>
          <p:cNvSpPr/>
          <p:nvPr/>
        </p:nvSpPr>
        <p:spPr>
          <a:xfrm rot="10800000">
            <a:off x="3696267" y="3164553"/>
            <a:ext cx="1401112" cy="244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8B6-6D69-40E1-9E75-6097A822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Vue’s “Place”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47D233-848E-4B75-9310-212095251C64}"/>
              </a:ext>
            </a:extLst>
          </p:cNvPr>
          <p:cNvSpPr/>
          <p:nvPr/>
        </p:nvSpPr>
        <p:spPr>
          <a:xfrm>
            <a:off x="770020" y="775495"/>
            <a:ext cx="3360822" cy="3592509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able">
            <a:extLst>
              <a:ext uri="{FF2B5EF4-FFF2-40B4-BE49-F238E27FC236}">
                <a16:creationId xmlns:a16="http://schemas.microsoft.com/office/drawing/2014/main" id="{F52FC250-DFB5-4257-A9C0-75A95CAA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556" y="1234733"/>
            <a:ext cx="955016" cy="955016"/>
          </a:xfrm>
          <a:prstGeom prst="rect">
            <a:avLst/>
          </a:prstGeom>
        </p:spPr>
      </p:pic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D1FC61D2-55E3-4501-9F24-20FA957E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0396" y="1381539"/>
            <a:ext cx="988682" cy="988682"/>
          </a:xfrm>
          <a:prstGeom prst="rect">
            <a:avLst/>
          </a:prstGeom>
        </p:spPr>
      </p:pic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DAED173E-E59C-4628-A190-59D4F5558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7508" y="2724000"/>
            <a:ext cx="1049111" cy="1049111"/>
          </a:xfrm>
          <a:prstGeom prst="rect">
            <a:avLst/>
          </a:prstGeom>
        </p:spPr>
      </p:pic>
      <p:pic>
        <p:nvPicPr>
          <p:cNvPr id="9" name="Graphic 8" descr="Palette">
            <a:extLst>
              <a:ext uri="{FF2B5EF4-FFF2-40B4-BE49-F238E27FC236}">
                <a16:creationId xmlns:a16="http://schemas.microsoft.com/office/drawing/2014/main" id="{52350131-F4BC-46CD-AD16-A39A27E68D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0182" y="2773280"/>
            <a:ext cx="1049110" cy="1049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60B711-1FEC-4619-8E27-1E165E90B2D9}"/>
              </a:ext>
            </a:extLst>
          </p:cNvPr>
          <p:cNvSpPr/>
          <p:nvPr/>
        </p:nvSpPr>
        <p:spPr>
          <a:xfrm>
            <a:off x="2558716" y="1339516"/>
            <a:ext cx="1319463" cy="243359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89F8-C197-451F-ADA5-9ECE4D19C2A2}"/>
              </a:ext>
            </a:extLst>
          </p:cNvPr>
          <p:cNvSpPr/>
          <p:nvPr/>
        </p:nvSpPr>
        <p:spPr>
          <a:xfrm>
            <a:off x="1263316" y="1234733"/>
            <a:ext cx="1134979" cy="955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1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667-A323-42AB-81B2-FB845478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6055-0284-476A-B28B-0D82D2C0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https://github.com/cfjedimaster/vue-pearson-workshop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B03DE-8F66-4A04-98D4-DD0F8AE2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544533"/>
            <a:ext cx="5111492" cy="28891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14:cNvPr>
              <p14:cNvContentPartPr/>
              <p14:nvPr/>
            </p14:nvContentPartPr>
            <p14:xfrm>
              <a:off x="6256408" y="4123408"/>
              <a:ext cx="860400" cy="63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8040D0-50E2-4371-AC8E-2A19D4EC2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764" y="4114408"/>
                <a:ext cx="878047" cy="6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83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444-27FC-4BFC-A014-7B1B0203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Let’s start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2E7D-F19F-4B14-9D5F-180BEC87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one step above hello world...</a:t>
            </a:r>
          </a:p>
          <a:p>
            <a:r>
              <a:rPr lang="en-US" dirty="0"/>
              <a:t>File: code/1.1.html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1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A258-26BF-4193-9F81-F66C661D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Conditionals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C7FC28-7DC9-424D-857E-ACF0383D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814771"/>
            <a:ext cx="4093063" cy="2378643"/>
          </a:xfrm>
          <a:prstGeom prst="rect">
            <a:avLst/>
          </a:prstGeom>
        </p:spPr>
      </p:pic>
      <p:pic>
        <p:nvPicPr>
          <p:cNvPr id="5" name="Content Placeholder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3AC7CF64-17B3-49C6-8B05-F108DB7C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8971" y="814771"/>
            <a:ext cx="3346216" cy="2557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57A08-EB5E-4BA0-A227-7E42D506DDC7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code/1.2.html, code/1.3.html, code/1.4.html</a:t>
            </a:r>
          </a:p>
        </p:txBody>
      </p:sp>
    </p:spTree>
    <p:extLst>
      <p:ext uri="{BB962C8B-B14F-4D97-AF65-F5344CB8AC3E}">
        <p14:creationId xmlns:p14="http://schemas.microsoft.com/office/powerpoint/2010/main" val="276572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1 – Beginning Vue.js</a:t>
            </a:r>
          </a:p>
        </p:txBody>
      </p:sp>
    </p:spTree>
    <p:extLst>
      <p:ext uri="{BB962C8B-B14F-4D97-AF65-F5344CB8AC3E}">
        <p14:creationId xmlns:p14="http://schemas.microsoft.com/office/powerpoint/2010/main" val="1306282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71C-FA3A-465C-BDF7-A73F7A5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Loops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FC9CA9-FBA6-4046-ABA2-66AEF7B90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51" y="781708"/>
            <a:ext cx="4337705" cy="2886844"/>
          </a:xfrm>
          <a:prstGeom prst="rect">
            <a:avLst/>
          </a:prstGeom>
        </p:spPr>
      </p:pic>
      <p:pic>
        <p:nvPicPr>
          <p:cNvPr id="5" name="Picture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543C29B4-A38A-4DDF-991D-510EC0AA9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92" y="781708"/>
            <a:ext cx="2330203" cy="285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1C712-A57B-426F-B5D2-8E9D770FF42B}"/>
              </a:ext>
            </a:extLst>
          </p:cNvPr>
          <p:cNvSpPr txBox="1"/>
          <p:nvPr/>
        </p:nvSpPr>
        <p:spPr>
          <a:xfrm>
            <a:off x="954504" y="4026568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code/1.5.html, code/1.5a.html</a:t>
            </a:r>
          </a:p>
        </p:txBody>
      </p:sp>
    </p:spTree>
    <p:extLst>
      <p:ext uri="{BB962C8B-B14F-4D97-AF65-F5344CB8AC3E}">
        <p14:creationId xmlns:p14="http://schemas.microsoft.com/office/powerpoint/2010/main" val="10857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63EB-3AD0-454D-BC18-43922BB2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Form Field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1B63-D7EA-4CB0-A8CF-CF5832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v-model connects a form field to data in Vue</a:t>
            </a:r>
          </a:p>
          <a:p>
            <a:r>
              <a:rPr lang="en-US" dirty="0"/>
              <a:t>Works with all kinds of form fields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BAB1-0C4C-4B99-BF47-486EFA347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53" y="1953540"/>
            <a:ext cx="6770568" cy="1269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20F15F-1770-41D2-85AE-836CE94F2CFE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code/1.6.html</a:t>
            </a:r>
          </a:p>
        </p:txBody>
      </p:sp>
    </p:spTree>
    <p:extLst>
      <p:ext uri="{BB962C8B-B14F-4D97-AF65-F5344CB8AC3E}">
        <p14:creationId xmlns:p14="http://schemas.microsoft.com/office/powerpoint/2010/main" val="2499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065-A992-4EC3-9126-CCCB6DFE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1BE-A357-4514-8994-571AF6AEB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v-on:click</a:t>
            </a:r>
            <a:r>
              <a:rPr lang="en-US" dirty="0">
                <a:latin typeface="Consolas" panose="020B0609020204030204" pitchFamily="49" charset="0"/>
              </a:rPr>
              <a:t>=“something”</a:t>
            </a:r>
          </a:p>
          <a:p>
            <a:r>
              <a:rPr lang="en-US" dirty="0"/>
              <a:t>Defined in methods block of Vue instance</a:t>
            </a:r>
          </a:p>
          <a:p>
            <a:r>
              <a:rPr lang="en-US" dirty="0"/>
              <a:t>Easy to do modifiers (</a:t>
            </a:r>
            <a:r>
              <a:rPr lang="en-US" dirty="0" err="1">
                <a:latin typeface="Consolas" panose="020B0609020204030204" pitchFamily="49" charset="0"/>
              </a:rPr>
              <a:t>v-on:submit.prevent</a:t>
            </a:r>
            <a:r>
              <a:rPr lang="en-US" dirty="0"/>
              <a:t>)</a:t>
            </a:r>
          </a:p>
          <a:p>
            <a:r>
              <a:rPr lang="en-US" dirty="0"/>
              <a:t>@click=“something”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0B1F9-FDDC-4A62-B72E-220091B20FDD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code/1.7.html</a:t>
            </a:r>
          </a:p>
        </p:txBody>
      </p:sp>
    </p:spTree>
    <p:extLst>
      <p:ext uri="{BB962C8B-B14F-4D97-AF65-F5344CB8AC3E}">
        <p14:creationId xmlns:p14="http://schemas.microsoft.com/office/powerpoint/2010/main" val="29804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E94F-571C-4E35-BE19-5560C5093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Attribute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4A98-FCAA-4E58-8135-D8F89C18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v-bind:attribute</a:t>
            </a:r>
            <a:r>
              <a:rPr lang="en-US" dirty="0">
                <a:latin typeface="Consolas" panose="020B0609020204030204" pitchFamily="49" charset="0"/>
              </a:rPr>
              <a:t>=“value”</a:t>
            </a:r>
          </a:p>
          <a:p>
            <a:r>
              <a:rPr lang="en-US" dirty="0">
                <a:latin typeface="Consolas" panose="020B0609020204030204" pitchFamily="49" charset="0"/>
              </a:rPr>
              <a:t>:attribute=“value”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v-bind:style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bgcolor:curColor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font-style:textStyle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r>
              <a:rPr lang="en-US" dirty="0" err="1">
                <a:latin typeface="Consolas" panose="020B0609020204030204" pitchFamily="49" charset="0"/>
              </a:rPr>
              <a:t>v-bind:class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highlighted:isActive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color:appStatus</a:t>
            </a:r>
            <a:r>
              <a:rPr lang="en-US" dirty="0">
                <a:latin typeface="Consolas" panose="020B0609020204030204" pitchFamily="49" charset="0"/>
              </a:rPr>
              <a:t>}"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E3337-63B9-49C5-A083-F4876A62494B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code/1.8.html</a:t>
            </a:r>
          </a:p>
        </p:txBody>
      </p:sp>
    </p:spTree>
    <p:extLst>
      <p:ext uri="{BB962C8B-B14F-4D97-AF65-F5344CB8AC3E}">
        <p14:creationId xmlns:p14="http://schemas.microsoft.com/office/powerpoint/2010/main" val="11388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3753-5632-4DA1-ACA8-AF093417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Computed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84F3-EF80-48BF-B32E-B5CC42AB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properties</a:t>
            </a:r>
          </a:p>
          <a:p>
            <a:r>
              <a:rPr lang="en-US" dirty="0"/>
              <a:t>Property X is based on real data A and B</a:t>
            </a:r>
          </a:p>
          <a:p>
            <a:r>
              <a:rPr lang="en-US" dirty="0"/>
              <a:t>Defined in the </a:t>
            </a:r>
            <a:r>
              <a:rPr lang="en-US" dirty="0">
                <a:latin typeface="Consolas" panose="020B0609020204030204" pitchFamily="49" charset="0"/>
              </a:rPr>
              <a:t>computed</a:t>
            </a:r>
            <a:r>
              <a:rPr lang="en-US" dirty="0"/>
              <a:t> part of the Vue instance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D16F4-FD34-4547-87C5-C2CFB512DBDF}"/>
              </a:ext>
            </a:extLst>
          </p:cNvPr>
          <p:cNvSpPr txBox="1"/>
          <p:nvPr/>
        </p:nvSpPr>
        <p:spPr>
          <a:xfrm>
            <a:off x="1147379" y="3992460"/>
            <a:ext cx="514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code/1.9.html, code/1.9a and code/1.10.html</a:t>
            </a:r>
          </a:p>
        </p:txBody>
      </p:sp>
    </p:spTree>
    <p:extLst>
      <p:ext uri="{BB962C8B-B14F-4D97-AF65-F5344CB8AC3E}">
        <p14:creationId xmlns:p14="http://schemas.microsoft.com/office/powerpoint/2010/main" val="29431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64BA-5F2B-43F0-9EE6-59C9DC90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Vue’s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D11E-3C65-42D4-87FD-027A3946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that occur while a Vue instance is doing stuff</a:t>
            </a:r>
          </a:p>
          <a:p>
            <a:r>
              <a:rPr lang="en-US" dirty="0" err="1"/>
              <a:t>beforeCreate</a:t>
            </a:r>
            <a:r>
              <a:rPr lang="en-US" dirty="0"/>
              <a:t>, created, </a:t>
            </a:r>
            <a:r>
              <a:rPr lang="en-US" dirty="0" err="1"/>
              <a:t>beforeMount</a:t>
            </a:r>
            <a:r>
              <a:rPr lang="en-US" dirty="0"/>
              <a:t>, mounted, </a:t>
            </a:r>
            <a:r>
              <a:rPr lang="en-US" dirty="0" err="1"/>
              <a:t>beforeUpate</a:t>
            </a:r>
            <a:r>
              <a:rPr lang="en-US" dirty="0"/>
              <a:t>, updated, activated, deactivated, </a:t>
            </a:r>
            <a:r>
              <a:rPr lang="en-US" dirty="0" err="1"/>
              <a:t>beforeDestroy</a:t>
            </a:r>
            <a:r>
              <a:rPr lang="en-US" dirty="0"/>
              <a:t>, destroyed, </a:t>
            </a:r>
            <a:r>
              <a:rPr lang="en-US" dirty="0" err="1"/>
              <a:t>errorCaptured</a:t>
            </a:r>
            <a:endParaRPr lang="en-US" dirty="0"/>
          </a:p>
          <a:p>
            <a:r>
              <a:rPr lang="en-US" dirty="0"/>
              <a:t>https://vuejs.org/v2/api/#Options-Lifecycle-Hooks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81909-5866-422F-97CB-873D877323F4}"/>
              </a:ext>
            </a:extLst>
          </p:cNvPr>
          <p:cNvSpPr txBox="1"/>
          <p:nvPr/>
        </p:nvSpPr>
        <p:spPr>
          <a:xfrm>
            <a:off x="1147379" y="3992460"/>
            <a:ext cx="390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code/1.11.html</a:t>
            </a:r>
          </a:p>
        </p:txBody>
      </p:sp>
    </p:spTree>
    <p:extLst>
      <p:ext uri="{BB962C8B-B14F-4D97-AF65-F5344CB8AC3E}">
        <p14:creationId xmlns:p14="http://schemas.microsoft.com/office/powerpoint/2010/main" val="35201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A8BC0-C625-423F-8CA2-92DE1E0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- Palindrome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4E683-D2A3-48CD-AB54-866B5C2FD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 (or phrase) that is the same forwards and backwards</a:t>
            </a:r>
          </a:p>
          <a:p>
            <a:r>
              <a:rPr lang="en-US" dirty="0"/>
              <a:t>Let the user type something in...</a:t>
            </a:r>
          </a:p>
          <a:p>
            <a:r>
              <a:rPr lang="en-US" dirty="0"/>
              <a:t>And report if it is a palindrome</a:t>
            </a:r>
          </a:p>
          <a:p>
            <a:r>
              <a:rPr lang="en-US" dirty="0"/>
              <a:t>Code’s in /code/exercise1.1</a:t>
            </a:r>
          </a:p>
        </p:txBody>
      </p:sp>
    </p:spTree>
    <p:extLst>
      <p:ext uri="{BB962C8B-B14F-4D97-AF65-F5344CB8AC3E}">
        <p14:creationId xmlns:p14="http://schemas.microsoft.com/office/powerpoint/2010/main" val="39754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Two – Ajax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user input</a:t>
            </a:r>
          </a:p>
          <a:p>
            <a:r>
              <a:rPr lang="en-US" dirty="0"/>
              <a:t>Search against iTunes</a:t>
            </a:r>
          </a:p>
          <a:p>
            <a:r>
              <a:rPr lang="en-US" dirty="0"/>
              <a:t>Render results</a:t>
            </a:r>
          </a:p>
          <a:p>
            <a:r>
              <a:rPr lang="en-US" dirty="0"/>
              <a:t>https://itunes.apple.com/search?term=X&amp;limit=10&amp;media=music</a:t>
            </a:r>
          </a:p>
          <a:p>
            <a:r>
              <a:rPr lang="en-US" dirty="0"/>
              <a:t>Code’s in code/exercise1.2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39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02621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2 – </a:t>
            </a:r>
          </a:p>
          <a:p>
            <a:r>
              <a:rPr lang="en-US" dirty="0"/>
              <a:t>Building Components</a:t>
            </a:r>
          </a:p>
        </p:txBody>
      </p:sp>
    </p:spTree>
    <p:extLst>
      <p:ext uri="{BB962C8B-B14F-4D97-AF65-F5344CB8AC3E}">
        <p14:creationId xmlns:p14="http://schemas.microsoft.com/office/powerpoint/2010/main" val="4290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37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D8436-ACE0-45D3-9940-6CA10D1C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6334-16DC-4C39-928C-8EC473F70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Re-usable objects of awesome-ness</a:t>
            </a:r>
          </a:p>
          <a:p>
            <a:r>
              <a:rPr lang="en-US" dirty="0"/>
              <a:t>Template + Logic + Style(*) = Component</a:t>
            </a:r>
          </a:p>
          <a:p>
            <a:r>
              <a:rPr lang="en-US" dirty="0"/>
              <a:t>Accepts properties and can emit events</a:t>
            </a:r>
          </a:p>
          <a:p>
            <a:r>
              <a:rPr lang="en-US" dirty="0"/>
              <a:t>Can be global or local to a Vue app</a:t>
            </a:r>
          </a:p>
        </p:txBody>
      </p:sp>
    </p:spTree>
    <p:extLst>
      <p:ext uri="{BB962C8B-B14F-4D97-AF65-F5344CB8AC3E}">
        <p14:creationId xmlns:p14="http://schemas.microsoft.com/office/powerpoint/2010/main" val="54489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33BC-E10B-49AB-A70D-458F3CC4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B85B2-9D99-4E7C-A57C-D9E5BB44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define a component</a:t>
            </a:r>
          </a:p>
          <a:p>
            <a:r>
              <a:rPr lang="en-US" dirty="0"/>
              <a:t>How to use a 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8928B-5FCD-40D2-94B2-1C071E277B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code/2.1.html, code/2.2.html</a:t>
            </a:r>
          </a:p>
        </p:txBody>
      </p:sp>
    </p:spTree>
    <p:extLst>
      <p:ext uri="{BB962C8B-B14F-4D97-AF65-F5344CB8AC3E}">
        <p14:creationId xmlns:p14="http://schemas.microsoft.com/office/powerpoint/2010/main" val="11448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E67F-5CF3-425E-B673-43F7CAC5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362D-2B51-44D7-AF16-AABC9908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communication</a:t>
            </a:r>
          </a:p>
          <a:p>
            <a:r>
              <a:rPr lang="en-US" dirty="0"/>
              <a:t>Can just list – or define types, required,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Types: String, Number, Boolean, Function, Object, Array, Symbol</a:t>
            </a:r>
          </a:p>
          <a:p>
            <a:r>
              <a:rPr lang="en-US" dirty="0"/>
              <a:t>You don’t have to define everything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3EB0-A8F1-48B3-B5D1-1A946E49647B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code/2.3.html, code/2.4.html</a:t>
            </a:r>
          </a:p>
        </p:txBody>
      </p:sp>
    </p:spTree>
    <p:extLst>
      <p:ext uri="{BB962C8B-B14F-4D97-AF65-F5344CB8AC3E}">
        <p14:creationId xmlns:p14="http://schemas.microsoft.com/office/powerpoint/2010/main" val="44853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7A8FD-91F4-4CC6-A61C-40E6B6E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4881-55F8-433E-B26C-B141B272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components ‘talk’ to their parents</a:t>
            </a:r>
          </a:p>
          <a:p>
            <a:r>
              <a:rPr lang="en-US" dirty="0"/>
              <a:t>Component: $emit(‘</a:t>
            </a:r>
            <a:r>
              <a:rPr lang="en-US" dirty="0" err="1"/>
              <a:t>someNameHere</a:t>
            </a:r>
            <a:r>
              <a:rPr lang="en-US" dirty="0"/>
              <a:t>’, data)</a:t>
            </a:r>
          </a:p>
          <a:p>
            <a:r>
              <a:rPr lang="en-US" dirty="0"/>
              <a:t>Parent: </a:t>
            </a:r>
            <a:r>
              <a:rPr lang="en-US" dirty="0" err="1"/>
              <a:t>v-on:someNameHere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CA9FC-DFFF-4B3A-BA47-D7669D5928F2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code/2.5.html</a:t>
            </a:r>
          </a:p>
        </p:txBody>
      </p:sp>
    </p:spTree>
    <p:extLst>
      <p:ext uri="{BB962C8B-B14F-4D97-AF65-F5344CB8AC3E}">
        <p14:creationId xmlns:p14="http://schemas.microsoft.com/office/powerpoint/2010/main" val="8913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810-DFC7-4A4E-9DE3-BCBC49A6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8B36-29A4-40CC-AA18-529C0B75F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you to compose values to be passed 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8C6FF4-3B4A-4734-A0D4-AB9C5451EF5A}"/>
              </a:ext>
            </a:extLst>
          </p:cNvPr>
          <p:cNvSpPr txBox="1">
            <a:spLocks/>
          </p:cNvSpPr>
          <p:nvPr/>
        </p:nvSpPr>
        <p:spPr>
          <a:xfrm>
            <a:off x="1024128" y="1367624"/>
            <a:ext cx="7171605" cy="918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&lt;</a:t>
            </a:r>
            <a:r>
              <a:rPr lang="en-US" dirty="0" err="1"/>
              <a:t>mything</a:t>
            </a:r>
            <a:r>
              <a:rPr lang="en-US" dirty="0"/>
              <a:t> thankyou="Hey buddy, thank you for doing that thing. I appreciate it. Here's a kitten."&gt;&lt;/</a:t>
            </a:r>
            <a:r>
              <a:rPr lang="en-US" dirty="0" err="1"/>
              <a:t>mything</a:t>
            </a:r>
            <a:r>
              <a:rPr lang="en-US" dirty="0"/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D9735-F56A-44D9-8F31-5641B92EAAC4}"/>
              </a:ext>
            </a:extLst>
          </p:cNvPr>
          <p:cNvSpPr txBox="1"/>
          <p:nvPr/>
        </p:nvSpPr>
        <p:spPr>
          <a:xfrm>
            <a:off x="1024128" y="2286000"/>
            <a:ext cx="7098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   &lt;div slot="thankyou"&gt;</a:t>
            </a:r>
          </a:p>
          <a:p>
            <a:r>
              <a:rPr lang="en-US" sz="1400" dirty="0"/>
              <a:t>   Hey, I want to &lt;</a:t>
            </a:r>
            <a:r>
              <a:rPr lang="en-US" sz="1400" dirty="0" err="1"/>
              <a:t>i</a:t>
            </a:r>
            <a:r>
              <a:rPr lang="en-US" sz="1400" dirty="0"/>
              <a:t>&gt;really&lt;/</a:t>
            </a:r>
            <a:r>
              <a:rPr lang="en-US" sz="1400" dirty="0" err="1"/>
              <a:t>i</a:t>
            </a:r>
            <a:r>
              <a:rPr lang="en-US" sz="1400" dirty="0"/>
              <a:t>&gt; thank you for taking</a:t>
            </a:r>
          </a:p>
          <a:p>
            <a:r>
              <a:rPr lang="en-US" sz="1400" dirty="0"/>
              <a:t>   the time to do whatever. We here at Mega Corp truly</a:t>
            </a:r>
          </a:p>
          <a:p>
            <a:r>
              <a:rPr lang="en-US" sz="1400" dirty="0"/>
              <a:t>   care that you took the time. Oh, and here, please</a:t>
            </a:r>
          </a:p>
          <a:p>
            <a:r>
              <a:rPr lang="en-US" sz="1400" dirty="0"/>
              <a:t>   take a kitten!</a:t>
            </a:r>
          </a:p>
          <a:p>
            <a:r>
              <a:rPr lang="en-US" sz="1400" dirty="0"/>
              <a:t>   &lt;/div&gt;</a:t>
            </a:r>
          </a:p>
          <a:p>
            <a:endParaRPr lang="en-US" sz="1400" dirty="0"/>
          </a:p>
          <a:p>
            <a:r>
              <a:rPr lang="en-US" sz="1400" dirty="0"/>
              <a:t>&lt;/</a:t>
            </a:r>
            <a:r>
              <a:rPr lang="en-US" sz="1400" dirty="0" err="1"/>
              <a:t>mything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0564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73B8-4610-4B2F-8696-305B0C3F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-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CF6D6-FCFF-4D23-BCC1-67ED323C6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define a slot</a:t>
            </a:r>
          </a:p>
          <a:p>
            <a:r>
              <a:rPr lang="en-US" dirty="0"/>
              <a:t>How to render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BE444-F82B-4306-A6F3-0C290A50C22F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code/2.6.html</a:t>
            </a:r>
          </a:p>
        </p:txBody>
      </p:sp>
    </p:spTree>
    <p:extLst>
      <p:ext uri="{BB962C8B-B14F-4D97-AF65-F5344CB8AC3E}">
        <p14:creationId xmlns:p14="http://schemas.microsoft.com/office/powerpoint/2010/main" val="550693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1FC5-C53A-4744-9B0A-95076A28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Slots...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B19D-642B-465A-B2AF-718E6AC2B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named slots</a:t>
            </a:r>
          </a:p>
          <a:p>
            <a:r>
              <a:rPr lang="en-US" dirty="0"/>
              <a:t>Slots can access component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93FA-31D6-4A2F-9B23-2FB5B89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65" y="1734723"/>
            <a:ext cx="4095333" cy="27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875B16-CE38-4CF6-AB53-8D8311DB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3" y="99944"/>
            <a:ext cx="5123321" cy="4364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D6A01-36B4-474B-8EBB-98FA3C36AD6F}"/>
              </a:ext>
            </a:extLst>
          </p:cNvPr>
          <p:cNvSpPr txBox="1"/>
          <p:nvPr/>
        </p:nvSpPr>
        <p:spPr>
          <a:xfrm>
            <a:off x="1735395" y="4660134"/>
            <a:ext cx="599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https://www.raymondcamden.com/2018/01/22/building-a-quiz-with-vuejs/</a:t>
            </a:r>
          </a:p>
        </p:txBody>
      </p:sp>
    </p:spTree>
    <p:extLst>
      <p:ext uri="{BB962C8B-B14F-4D97-AF65-F5344CB8AC3E}">
        <p14:creationId xmlns:p14="http://schemas.microsoft.com/office/powerpoint/2010/main" val="3880637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Music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exercise 1.2 and turn results into component</a:t>
            </a:r>
          </a:p>
          <a:p>
            <a:r>
              <a:rPr lang="en-US" dirty="0"/>
              <a:t>Code’s in code/exercise2.1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3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4D8F-F2DE-4A51-B24B-A9A8C919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5762-62D8-43F8-B336-E0AF72A66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Crap Ton</a:t>
            </a:r>
          </a:p>
          <a:p>
            <a:r>
              <a:rPr lang="en-US" dirty="0"/>
              <a:t>Google Static Maps: https://www.npmjs.com/package/vue-static-map</a:t>
            </a:r>
          </a:p>
          <a:p>
            <a:r>
              <a:rPr lang="en-US" dirty="0"/>
              <a:t>Bootstrap: https://bootstrap-vue.js.org/</a:t>
            </a:r>
          </a:p>
          <a:p>
            <a:r>
              <a:rPr lang="en-US" dirty="0" err="1"/>
              <a:t>Vuetify</a:t>
            </a:r>
            <a:r>
              <a:rPr lang="en-US" dirty="0"/>
              <a:t>: https://vuetifyjs.com/en/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7D7F-50E4-43A8-9687-A736FF99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pic>
        <p:nvPicPr>
          <p:cNvPr id="4" name="Content Placeholder 3" descr="A close up of a plant&#10;&#10;Description generated with very high confidence">
            <a:extLst>
              <a:ext uri="{FF2B5EF4-FFF2-40B4-BE49-F238E27FC236}">
                <a16:creationId xmlns:a16="http://schemas.microsoft.com/office/drawing/2014/main" id="{9D1A1751-2296-47B8-96C2-32D3D10A3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20"/>
          <a:stretch/>
        </p:blipFill>
        <p:spPr>
          <a:xfrm>
            <a:off x="314842" y="1028240"/>
            <a:ext cx="8428363" cy="31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1135-855C-4391-ABDB-56835FFA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Bootstrap-Vue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9325F-6AF5-4F4E-986B-87451E6F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956" y="930749"/>
            <a:ext cx="4478088" cy="35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128133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3 –</a:t>
            </a:r>
          </a:p>
          <a:p>
            <a:r>
              <a:rPr lang="en-US" dirty="0"/>
              <a:t>Working with Routing</a:t>
            </a:r>
          </a:p>
        </p:txBody>
      </p:sp>
    </p:spTree>
    <p:extLst>
      <p:ext uri="{BB962C8B-B14F-4D97-AF65-F5344CB8AC3E}">
        <p14:creationId xmlns:p14="http://schemas.microsoft.com/office/powerpoint/2010/main" val="673897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56F9-344C-4465-81E9-E568F0C7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2EB2-421C-4F06-8EEC-B55D3686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part of Vue</a:t>
            </a:r>
          </a:p>
          <a:p>
            <a:r>
              <a:rPr lang="en-US" dirty="0"/>
              <a:t>Official library: </a:t>
            </a:r>
            <a:r>
              <a:rPr lang="en-US" dirty="0" err="1"/>
              <a:t>vue</a:t>
            </a:r>
            <a:r>
              <a:rPr lang="en-US" dirty="0"/>
              <a:t>-router (https://router.vuejs.org)</a:t>
            </a:r>
          </a:p>
          <a:p>
            <a:r>
              <a:rPr lang="en-US" dirty="0"/>
              <a:t>“If I’m at location /foo, I want to do Foo”</a:t>
            </a:r>
          </a:p>
          <a:p>
            <a:r>
              <a:rPr lang="en-US" dirty="0"/>
              <a:t>“If I’m at location /goo, I want to go Goo”</a:t>
            </a:r>
          </a:p>
          <a:p>
            <a:r>
              <a:rPr lang="en-US" dirty="0"/>
              <a:t>We’re now in App Country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86D-6EC3-4B38-92AF-3F4BC030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C4C77-DDF3-4C2A-8706-F92D178ED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(and figure out) your routes</a:t>
            </a:r>
          </a:p>
          <a:p>
            <a:r>
              <a:rPr lang="en-US" dirty="0"/>
              <a:t>Create a </a:t>
            </a:r>
            <a:r>
              <a:rPr lang="en-US" dirty="0" err="1"/>
              <a:t>VueRouter</a:t>
            </a:r>
            <a:r>
              <a:rPr lang="en-US" dirty="0"/>
              <a:t> object</a:t>
            </a:r>
          </a:p>
          <a:p>
            <a:r>
              <a:rPr lang="en-US" dirty="0"/>
              <a:t>Pass it to Vue</a:t>
            </a:r>
          </a:p>
          <a:p>
            <a:r>
              <a:rPr lang="en-US" dirty="0"/>
              <a:t>Define a place to render routes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F138B-0A42-499A-96FA-D5A2B0EAAA36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code/3.1.html</a:t>
            </a:r>
          </a:p>
        </p:txBody>
      </p:sp>
    </p:spTree>
    <p:extLst>
      <p:ext uri="{BB962C8B-B14F-4D97-AF65-F5344CB8AC3E}">
        <p14:creationId xmlns:p14="http://schemas.microsoft.com/office/powerpoint/2010/main" val="12298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A7C3-2D00-4F04-9F95-76960259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Routing...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9A4C-EFD2-4067-951F-8D35AC8A7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Routes</a:t>
            </a:r>
          </a:p>
          <a:p>
            <a:r>
              <a:rPr lang="en-US" dirty="0"/>
              <a:t>Nested Routes</a:t>
            </a:r>
          </a:p>
          <a:p>
            <a:r>
              <a:rPr lang="en-US" dirty="0"/>
              <a:t>Programmatic Navigation: </a:t>
            </a:r>
            <a:r>
              <a:rPr lang="en-US" dirty="0" err="1"/>
              <a:t>router.push</a:t>
            </a:r>
            <a:r>
              <a:rPr lang="en-US" dirty="0"/>
              <a:t>(....) </a:t>
            </a:r>
          </a:p>
          <a:p>
            <a:r>
              <a:rPr lang="en-US" dirty="0"/>
              <a:t>Named Routes</a:t>
            </a:r>
          </a:p>
          <a:p>
            <a:r>
              <a:rPr lang="en-US" dirty="0"/>
              <a:t>A heck of a lot more...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40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–Master/Detail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has a master view (list of films) and detail (specific film)</a:t>
            </a:r>
          </a:p>
          <a:p>
            <a:r>
              <a:rPr lang="en-US" dirty="0"/>
              <a:t>Use the Star Wars API (swapi.co)</a:t>
            </a:r>
          </a:p>
          <a:p>
            <a:r>
              <a:rPr lang="en-US" dirty="0"/>
              <a:t>Code’s in code/exercise3.1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141208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4 –</a:t>
            </a:r>
          </a:p>
          <a:p>
            <a:r>
              <a:rPr lang="en-US" dirty="0"/>
              <a:t>State Management with </a:t>
            </a:r>
            <a:r>
              <a:rPr lang="en-US" dirty="0" err="1"/>
              <a:t>Vuex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5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758E-4CC9-4DF2-977C-4BD8BCF33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0529-4415-499B-812F-862BF0F6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Solves a problem you may not have!</a:t>
            </a:r>
          </a:p>
          <a:p>
            <a:r>
              <a:rPr lang="en-US" dirty="0"/>
              <a:t>One Vue app – one set of data = easy</a:t>
            </a:r>
          </a:p>
          <a:p>
            <a:r>
              <a:rPr lang="en-US" dirty="0"/>
              <a:t>One Vue app, a few components = mostly easy</a:t>
            </a:r>
          </a:p>
          <a:p>
            <a:r>
              <a:rPr lang="en-US" dirty="0"/>
              <a:t>Many </a:t>
            </a:r>
            <a:r>
              <a:rPr lang="en-US" dirty="0" err="1"/>
              <a:t>many</a:t>
            </a:r>
            <a:r>
              <a:rPr lang="en-US" dirty="0"/>
              <a:t> components, lots of data = um...</a:t>
            </a:r>
          </a:p>
        </p:txBody>
      </p:sp>
    </p:spTree>
    <p:extLst>
      <p:ext uri="{BB962C8B-B14F-4D97-AF65-F5344CB8AC3E}">
        <p14:creationId xmlns:p14="http://schemas.microsoft.com/office/powerpoint/2010/main" val="233438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541A-AA02-4FA6-B142-39A918A2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Build Process</a:t>
            </a:r>
          </a:p>
        </p:txBody>
      </p:sp>
      <p:pic>
        <p:nvPicPr>
          <p:cNvPr id="4" name="Picture 3" descr="A picture containing LEGO, toy, indoor, table&#10;&#10;Description generated with very high confidence">
            <a:extLst>
              <a:ext uri="{FF2B5EF4-FFF2-40B4-BE49-F238E27FC236}">
                <a16:creationId xmlns:a16="http://schemas.microsoft.com/office/drawing/2014/main" id="{1EBB9713-6B3A-4F72-B74C-96C73A75B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18774" r="-2" b="8671"/>
          <a:stretch/>
        </p:blipFill>
        <p:spPr>
          <a:xfrm>
            <a:off x="1333423" y="800071"/>
            <a:ext cx="6477154" cy="36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25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8D7F-F056-4A02-8B60-3B2C8334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C1CC-F3F8-4527-B95D-63F13E8A9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library (deeply integrated)</a:t>
            </a:r>
          </a:p>
          <a:p>
            <a:pPr lvl="1"/>
            <a:r>
              <a:rPr lang="en-US" dirty="0"/>
              <a:t>https://vuex.vuejs.org/</a:t>
            </a:r>
          </a:p>
          <a:p>
            <a:r>
              <a:rPr lang="en-US" dirty="0"/>
              <a:t>“Store”</a:t>
            </a:r>
          </a:p>
          <a:p>
            <a:r>
              <a:rPr lang="en-US" dirty="0"/>
              <a:t>Components can read from the store</a:t>
            </a:r>
          </a:p>
          <a:p>
            <a:r>
              <a:rPr lang="en-US" dirty="0"/>
              <a:t>Components can’t write to the store - directly</a:t>
            </a:r>
          </a:p>
        </p:txBody>
      </p:sp>
    </p:spTree>
    <p:extLst>
      <p:ext uri="{BB962C8B-B14F-4D97-AF65-F5344CB8AC3E}">
        <p14:creationId xmlns:p14="http://schemas.microsoft.com/office/powerpoint/2010/main" val="2374302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F4E9-E6AB-47AD-AF4D-89F819ED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4532A84-04AC-4710-969E-061106E55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219" y="814388"/>
            <a:ext cx="7096124" cy="3548062"/>
          </a:xfrm>
        </p:spPr>
      </p:pic>
    </p:spTree>
    <p:extLst>
      <p:ext uri="{BB962C8B-B14F-4D97-AF65-F5344CB8AC3E}">
        <p14:creationId xmlns:p14="http://schemas.microsoft.com/office/powerpoint/2010/main" val="2539981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8265-0A21-4E89-9662-6F22B3C1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94EC8-AA9F-435E-9D38-C6665A5AF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3" y="1238931"/>
            <a:ext cx="7539037" cy="2698975"/>
          </a:xfrm>
        </p:spPr>
      </p:pic>
    </p:spTree>
    <p:extLst>
      <p:ext uri="{BB962C8B-B14F-4D97-AF65-F5344CB8AC3E}">
        <p14:creationId xmlns:p14="http://schemas.microsoft.com/office/powerpoint/2010/main" val="1391812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7BE5-0054-4135-B19D-EA29B0AE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Getting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7DC6-0006-47E5-BDA2-67B62D2E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store.state.X</a:t>
            </a:r>
            <a:endParaRPr lang="en-US" dirty="0"/>
          </a:p>
          <a:p>
            <a:r>
              <a:rPr lang="en-US" dirty="0"/>
              <a:t>Use a getter (defined in the store)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6D2FA-099B-492E-81BA-4002394C932A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code/4.1.html</a:t>
            </a:r>
          </a:p>
        </p:txBody>
      </p:sp>
    </p:spTree>
    <p:extLst>
      <p:ext uri="{BB962C8B-B14F-4D97-AF65-F5344CB8AC3E}">
        <p14:creationId xmlns:p14="http://schemas.microsoft.com/office/powerpoint/2010/main" val="27502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CA1A-1160-4E3B-9A42-1240947D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r>
              <a:rPr lang="en-US" dirty="0"/>
              <a:t> – 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6F4A-4478-4259-B95F-63D102C6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  <a:p>
            <a:r>
              <a:rPr lang="en-US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19604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AE10-30FD-486E-8AB3-31DE767B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7AD6-B1C4-4EB6-B282-2E2E9DCD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in the </a:t>
            </a:r>
            <a:r>
              <a:rPr lang="en-US" dirty="0" err="1"/>
              <a:t>Vuex</a:t>
            </a:r>
            <a:r>
              <a:rPr lang="en-US" dirty="0"/>
              <a:t> Store</a:t>
            </a:r>
          </a:p>
          <a:p>
            <a:r>
              <a:rPr lang="en-US" dirty="0"/>
              <a:t>Each has a particular name</a:t>
            </a:r>
          </a:p>
          <a:p>
            <a:r>
              <a:rPr lang="en-US" dirty="0"/>
              <a:t>State is passed automatically</a:t>
            </a:r>
          </a:p>
          <a:p>
            <a:r>
              <a:rPr lang="en-US" dirty="0"/>
              <a:t>Additional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C93E3-3F7A-406F-A118-1C62C5597D1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code/4.2.html</a:t>
            </a:r>
          </a:p>
        </p:txBody>
      </p:sp>
    </p:spTree>
    <p:extLst>
      <p:ext uri="{BB962C8B-B14F-4D97-AF65-F5344CB8AC3E}">
        <p14:creationId xmlns:p14="http://schemas.microsoft.com/office/powerpoint/2010/main" val="9064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9E7E-94A4-4469-8B78-013B1510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25AF6-4186-48D6-8912-87CF822D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before – just async. ;)</a:t>
            </a:r>
          </a:p>
          <a:p>
            <a:r>
              <a:rPr lang="en-US" dirty="0"/>
              <a:t>Actions will fire off commits to mutations...</a:t>
            </a:r>
          </a:p>
          <a:p>
            <a:r>
              <a:rPr lang="en-US" dirty="0"/>
              <a:t>Or you modify state directly</a:t>
            </a:r>
          </a:p>
          <a:p>
            <a:r>
              <a:rPr lang="en-US" dirty="0"/>
              <a:t>Passed context object and optional payload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63B49-3336-4D9A-A2F0-87AC0F522C6C}"/>
              </a:ext>
            </a:extLst>
          </p:cNvPr>
          <p:cNvSpPr txBox="1"/>
          <p:nvPr/>
        </p:nvSpPr>
        <p:spPr>
          <a:xfrm>
            <a:off x="954504" y="402656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File: code/4.3.html</a:t>
            </a:r>
          </a:p>
        </p:txBody>
      </p:sp>
    </p:spTree>
    <p:extLst>
      <p:ext uri="{BB962C8B-B14F-4D97-AF65-F5344CB8AC3E}">
        <p14:creationId xmlns:p14="http://schemas.microsoft.com/office/powerpoint/2010/main" val="26310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A310-41E1-4275-A5B5-94057054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825A-BEAC-4017-BD0F-93CC06FD6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Plugins</a:t>
            </a:r>
          </a:p>
          <a:p>
            <a:r>
              <a:rPr lang="en-US" dirty="0" err="1"/>
              <a:t>Devtools</a:t>
            </a:r>
            <a:r>
              <a:rPr lang="en-US" dirty="0"/>
              <a:t> Integration</a:t>
            </a:r>
          </a:p>
          <a:p>
            <a:r>
              <a:rPr lang="en-US" dirty="0"/>
              <a:t>https://vuex.vuejs.org</a:t>
            </a:r>
          </a:p>
        </p:txBody>
      </p:sp>
    </p:spTree>
    <p:extLst>
      <p:ext uri="{BB962C8B-B14F-4D97-AF65-F5344CB8AC3E}">
        <p14:creationId xmlns:p14="http://schemas.microsoft.com/office/powerpoint/2010/main" val="1043971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8D89-7F44-47B8-86AD-8D1AA346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One – Cat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F1CC-6827-4734-A3D3-56C0BC536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for Cats</a:t>
            </a:r>
          </a:p>
          <a:p>
            <a:r>
              <a:rPr lang="en-US" dirty="0"/>
              <a:t>UI to add, edit, update, and delete cats</a:t>
            </a:r>
          </a:p>
          <a:p>
            <a:r>
              <a:rPr lang="en-US" dirty="0"/>
              <a:t>Code’s in code/exercise4.1</a:t>
            </a:r>
          </a:p>
          <a:p>
            <a:endParaRPr lang="en-US" dirty="0"/>
          </a:p>
        </p:txBody>
      </p:sp>
      <p:pic>
        <p:nvPicPr>
          <p:cNvPr id="5" name="Picture 4" descr="A cat lying on a sidewalk&#10;&#10;Description generated with high confidence">
            <a:extLst>
              <a:ext uri="{FF2B5EF4-FFF2-40B4-BE49-F238E27FC236}">
                <a16:creationId xmlns:a16="http://schemas.microsoft.com/office/drawing/2014/main" id="{B09C7728-9DBD-47BB-BB9D-094C19AB3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42" y="741803"/>
            <a:ext cx="2582423" cy="34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bed&#10;&#10;Description generated with very high confidence">
            <a:extLst>
              <a:ext uri="{FF2B5EF4-FFF2-40B4-BE49-F238E27FC236}">
                <a16:creationId xmlns:a16="http://schemas.microsoft.com/office/drawing/2014/main" id="{3B0F53B6-6379-4DB1-95F7-92805A727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t="6926" r="-1" b="8782"/>
          <a:stretch/>
        </p:blipFill>
        <p:spPr>
          <a:xfrm>
            <a:off x="0" y="-113754"/>
            <a:ext cx="9343879" cy="525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3C8FF-4F6D-4DF6-AE35-9A1701AAD7C8}"/>
              </a:ext>
            </a:extLst>
          </p:cNvPr>
          <p:cNvSpPr txBox="1"/>
          <p:nvPr/>
        </p:nvSpPr>
        <p:spPr>
          <a:xfrm>
            <a:off x="56445" y="-79022"/>
            <a:ext cx="213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77945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A45-EC7B-4DD0-8EC8-8216D63C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</p:txBody>
      </p:sp>
      <p:pic>
        <p:nvPicPr>
          <p:cNvPr id="4" name="Picture 3" descr="A large room&#10;&#10;Description generated with high confidence">
            <a:extLst>
              <a:ext uri="{FF2B5EF4-FFF2-40B4-BE49-F238E27FC236}">
                <a16:creationId xmlns:a16="http://schemas.microsoft.com/office/drawing/2014/main" id="{DBB067BF-8DC2-4A1B-8EA7-1F529DA5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b="35851"/>
          <a:stretch/>
        </p:blipFill>
        <p:spPr>
          <a:xfrm>
            <a:off x="721263" y="1127724"/>
            <a:ext cx="7701473" cy="28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33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9437" y="133584"/>
            <a:ext cx="5260329" cy="8151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Up to Speed with Vue.js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8259" y="1555824"/>
            <a:ext cx="4523086" cy="1314450"/>
          </a:xfrm>
        </p:spPr>
        <p:txBody>
          <a:bodyPr/>
          <a:lstStyle/>
          <a:p>
            <a:r>
              <a:rPr lang="en-US" dirty="0"/>
              <a:t>Section 5 –</a:t>
            </a:r>
          </a:p>
          <a:p>
            <a:r>
              <a:rPr lang="en-US" dirty="0"/>
              <a:t>Using the CLI + Resources</a:t>
            </a:r>
          </a:p>
        </p:txBody>
      </p:sp>
    </p:spTree>
    <p:extLst>
      <p:ext uri="{BB962C8B-B14F-4D97-AF65-F5344CB8AC3E}">
        <p14:creationId xmlns:p14="http://schemas.microsoft.com/office/powerpoint/2010/main" val="844206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E052-9A9C-4968-AC04-FE5994C1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a CLI exists!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0D7C-DAAF-4D3E-B51F-3914A2CC1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https://github.com/vuejs/vue-cli</a:t>
            </a:r>
          </a:p>
          <a:p>
            <a:r>
              <a:rPr lang="en-US" dirty="0"/>
              <a:t>Scaffolding</a:t>
            </a:r>
          </a:p>
          <a:p>
            <a:r>
              <a:rPr lang="en-US" dirty="0"/>
              <a:t>Currently in beta!  (3.x)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55A0F-B317-4862-A379-CF0DC7A6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27" y="2031072"/>
            <a:ext cx="7318872" cy="15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F520-2C4F-4B7A-B70C-684D7462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64A5-2094-45FD-B5F7-550FA5381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install –g </a:t>
            </a:r>
            <a:r>
              <a:rPr lang="en-US" dirty="0" err="1"/>
              <a:t>vue</a:t>
            </a:r>
            <a:r>
              <a:rPr lang="en-US" dirty="0"/>
              <a:t>-cli (OLD!!!!)</a:t>
            </a:r>
          </a:p>
          <a:p>
            <a:r>
              <a:rPr lang="en-US" dirty="0" err="1"/>
              <a:t>npm</a:t>
            </a:r>
            <a:r>
              <a:rPr lang="en-US" dirty="0"/>
              <a:t> install –g @</a:t>
            </a:r>
            <a:r>
              <a:rPr lang="en-US" dirty="0" err="1"/>
              <a:t>vue</a:t>
            </a:r>
            <a:r>
              <a:rPr lang="en-US" dirty="0"/>
              <a:t>/cli (HIPSTER!!)</a:t>
            </a:r>
          </a:p>
        </p:txBody>
      </p:sp>
    </p:spTree>
    <p:extLst>
      <p:ext uri="{BB962C8B-B14F-4D97-AF65-F5344CB8AC3E}">
        <p14:creationId xmlns:p14="http://schemas.microsoft.com/office/powerpoint/2010/main" val="3518277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D318-91B0-4C2B-A7B3-F40BE201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EFD6-615C-411E-95E6-DB691BBBF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running the CLI (for general help)</a:t>
            </a:r>
          </a:p>
          <a:p>
            <a:r>
              <a:rPr lang="en-US" dirty="0"/>
              <a:t>Show scaffolding an app</a:t>
            </a:r>
          </a:p>
          <a:p>
            <a:r>
              <a:rPr lang="en-US" dirty="0"/>
              <a:t>Show starting the server</a:t>
            </a:r>
          </a:p>
        </p:txBody>
      </p:sp>
    </p:spTree>
    <p:extLst>
      <p:ext uri="{BB962C8B-B14F-4D97-AF65-F5344CB8AC3E}">
        <p14:creationId xmlns:p14="http://schemas.microsoft.com/office/powerpoint/2010/main" val="3281532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F729-D65E-4DE9-86EE-ED38C203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57A2-E9EF-45AE-AA2C-99A4E4CE9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Plugin: </a:t>
            </a:r>
            <a:r>
              <a:rPr lang="en-US" dirty="0" err="1"/>
              <a:t>npm</a:t>
            </a:r>
            <a:r>
              <a:rPr lang="en-US" dirty="0"/>
              <a:t> install -g @</a:t>
            </a:r>
            <a:r>
              <a:rPr lang="en-US" dirty="0" err="1"/>
              <a:t>vue</a:t>
            </a:r>
            <a:r>
              <a:rPr lang="en-US" dirty="0"/>
              <a:t>/cli-service-global</a:t>
            </a:r>
          </a:p>
          <a:p>
            <a:r>
              <a:rPr lang="en-US" dirty="0" err="1"/>
              <a:t>vue</a:t>
            </a:r>
            <a:r>
              <a:rPr lang="en-US" dirty="0"/>
              <a:t> serve </a:t>
            </a:r>
            <a:r>
              <a:rPr lang="en-US" dirty="0" err="1"/>
              <a:t>Component.vue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44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7189-7627-4681-A57A-9F5AB07D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BEA38-4963-4005-86F5-706C9980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https://github.com/vuejs/vue-devtools (Chrome, Firefox, and standalone via Electron)</a:t>
            </a:r>
          </a:p>
          <a:p>
            <a:r>
              <a:rPr lang="en-US" dirty="0"/>
              <a:t>Sarah </a:t>
            </a:r>
            <a:r>
              <a:rPr lang="en-US" dirty="0" err="1"/>
              <a:t>Drasner</a:t>
            </a:r>
            <a:r>
              <a:rPr lang="en-US" dirty="0"/>
              <a:t> on CSS-Tricks: https://css-tricks.com/intro-to-vue-1-rendering-directives-events/</a:t>
            </a:r>
          </a:p>
          <a:p>
            <a:r>
              <a:rPr lang="en-US" dirty="0"/>
              <a:t>My Stuff: https://www.raymondcamden.com/tags/vuejs</a:t>
            </a:r>
          </a:p>
          <a:p>
            <a:r>
              <a:rPr lang="en-US" dirty="0"/>
              <a:t>Vuejs.org itself!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8D213-D6D5-48B3-8652-D79E93A0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504" y="2827961"/>
            <a:ext cx="1126433" cy="16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7A7C-AECF-417D-933C-DBD9E1322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(Cool Stuff)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6489D-E06C-4132-99FF-77459656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VuePress</a:t>
            </a:r>
            <a:r>
              <a:rPr lang="en-US" dirty="0"/>
              <a:t> - https://vuepress.vuejs.org/</a:t>
            </a:r>
          </a:p>
          <a:p>
            <a:r>
              <a:rPr lang="en-US" dirty="0"/>
              <a:t>Nuxt.js - nuxtjs.org</a:t>
            </a:r>
          </a:p>
          <a:p>
            <a:r>
              <a:rPr lang="en-US" dirty="0"/>
              <a:t>Newsletters: </a:t>
            </a:r>
          </a:p>
          <a:p>
            <a:pPr lvl="1"/>
            <a:r>
              <a:rPr lang="en-US" dirty="0"/>
              <a:t>https://www.getrevue.co/profile/vuejs-developers</a:t>
            </a:r>
          </a:p>
          <a:p>
            <a:pPr lvl="1"/>
            <a:r>
              <a:rPr lang="en-US" dirty="0"/>
              <a:t>https://news.vuejs.org</a:t>
            </a:r>
          </a:p>
        </p:txBody>
      </p:sp>
    </p:spTree>
    <p:extLst>
      <p:ext uri="{BB962C8B-B14F-4D97-AF65-F5344CB8AC3E}">
        <p14:creationId xmlns:p14="http://schemas.microsoft.com/office/powerpoint/2010/main" val="2636671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beach&#10;&#10;Description generated with very high confidence">
            <a:extLst>
              <a:ext uri="{FF2B5EF4-FFF2-40B4-BE49-F238E27FC236}">
                <a16:creationId xmlns:a16="http://schemas.microsoft.com/office/drawing/2014/main" id="{A222BA00-A810-4C38-9419-54AFAC4E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869-7D41-46BE-A27F-927B3C39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4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D46922A-EB46-4ED1-B51E-CED12B4E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2" y="936566"/>
            <a:ext cx="3649289" cy="3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BA7E-0B65-4B39-A3A5-172F2C05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Vue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F628-F329-47EF-898B-7EC0994F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Evan You (@</a:t>
            </a:r>
            <a:r>
              <a:rPr lang="en-US" dirty="0" err="1"/>
              <a:t>youyuxi</a:t>
            </a:r>
            <a:r>
              <a:rPr lang="en-US" dirty="0"/>
              <a:t>)</a:t>
            </a:r>
          </a:p>
          <a:p>
            <a:r>
              <a:rPr lang="en-US" dirty="0"/>
              <a:t>Released in February of 2014</a:t>
            </a:r>
          </a:p>
          <a:p>
            <a:r>
              <a:rPr lang="en-US" dirty="0"/>
              <a:t>Currently is version 2.5.16</a:t>
            </a:r>
          </a:p>
          <a:p>
            <a:r>
              <a:rPr lang="en-US" dirty="0"/>
              <a:t>Main site: vuejs.org</a:t>
            </a:r>
          </a:p>
          <a:p>
            <a:r>
              <a:rPr lang="en-US" dirty="0"/>
              <a:t>GitHub: https://github.com/vuejs</a:t>
            </a:r>
          </a:p>
          <a:p>
            <a:endParaRPr lang="en-US" dirty="0"/>
          </a:p>
        </p:txBody>
      </p:sp>
      <p:pic>
        <p:nvPicPr>
          <p:cNvPr id="4" name="Picture 3" descr="A picture containing person, holding, man, indoor&#10;&#10;Description generated with very high confidence">
            <a:extLst>
              <a:ext uri="{FF2B5EF4-FFF2-40B4-BE49-F238E27FC236}">
                <a16:creationId xmlns:a16="http://schemas.microsoft.com/office/drawing/2014/main" id="{899B88AB-1821-4CE4-85E6-02C8FF9E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3" y="1217475"/>
            <a:ext cx="2708549" cy="27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559D-CEDB-4D32-90BE-759AC468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Vue Facts!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24AA-95CC-49A1-A26C-4FE0BF4D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 https://vuejs.org/v2/guide/</a:t>
            </a:r>
          </a:p>
          <a:p>
            <a:r>
              <a:rPr lang="en-US" dirty="0"/>
              <a:t>Forum / Chat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Newsletter, blog, twitter (@</a:t>
            </a:r>
            <a:r>
              <a:rPr lang="en-US" dirty="0" err="1"/>
              <a:t>vuejs</a:t>
            </a:r>
            <a:r>
              <a:rPr lang="en-US" dirty="0"/>
              <a:t>), jobs board</a:t>
            </a:r>
          </a:p>
          <a:p>
            <a:r>
              <a:rPr lang="en-US" dirty="0"/>
              <a:t>T-Shirts!</a:t>
            </a:r>
          </a:p>
          <a:p>
            <a:endParaRPr lang="en-US" dirty="0"/>
          </a:p>
        </p:txBody>
      </p:sp>
      <p:pic>
        <p:nvPicPr>
          <p:cNvPr id="4" name="Picture 3" descr="A person in a blue shirt&#10;&#10;Description generated with very high confidence">
            <a:extLst>
              <a:ext uri="{FF2B5EF4-FFF2-40B4-BE49-F238E27FC236}">
                <a16:creationId xmlns:a16="http://schemas.microsoft.com/office/drawing/2014/main" id="{E284897A-0FB9-48CF-9D56-159C3D91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4" y="2355182"/>
            <a:ext cx="2098508" cy="20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3902</TotalTime>
  <Words>2319</Words>
  <Application>Microsoft Office PowerPoint</Application>
  <PresentationFormat>On-screen Show (16:9)</PresentationFormat>
  <Paragraphs>295</Paragraphs>
  <Slides>67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Consolas</vt:lpstr>
      <vt:lpstr>Standard_LiveLessons_2017</vt:lpstr>
      <vt:lpstr>Contact + Source</vt:lpstr>
      <vt:lpstr>Up to Speed with Vue.js</vt:lpstr>
      <vt:lpstr>Why?</vt:lpstr>
      <vt:lpstr>Simple</vt:lpstr>
      <vt:lpstr>No Build Process</vt:lpstr>
      <vt:lpstr>Scalable</vt:lpstr>
      <vt:lpstr>What?</vt:lpstr>
      <vt:lpstr>Quick Vue Facts</vt:lpstr>
      <vt:lpstr>Even More Vue Facts!</vt:lpstr>
      <vt:lpstr>What again?</vt:lpstr>
      <vt:lpstr>How?</vt:lpstr>
      <vt:lpstr>Installation</vt:lpstr>
      <vt:lpstr>&lt;script&gt; Style</vt:lpstr>
      <vt:lpstr>Write Some Code!</vt:lpstr>
      <vt:lpstr>Willy Nilly DOM Manipulation</vt:lpstr>
      <vt:lpstr>Defining Vue’s “Place”</vt:lpstr>
      <vt:lpstr>Vue Basics</vt:lpstr>
      <vt:lpstr>Examples – Let’s start easy!</vt:lpstr>
      <vt:lpstr>Examples - Conditionals</vt:lpstr>
      <vt:lpstr>Examples - Loops</vt:lpstr>
      <vt:lpstr>Examples – Form Field Binding</vt:lpstr>
      <vt:lpstr>Examples - Events</vt:lpstr>
      <vt:lpstr>Examples – Attribute Binding</vt:lpstr>
      <vt:lpstr>Examples – Computed Properties</vt:lpstr>
      <vt:lpstr>Examples – Vue’s Lifecycle</vt:lpstr>
      <vt:lpstr>Exercise One - Palindrome</vt:lpstr>
      <vt:lpstr>Exercise Two – Ajax Search</vt:lpstr>
      <vt:lpstr>PowerPoint Presentation</vt:lpstr>
      <vt:lpstr>Up to Speed with Vue.js</vt:lpstr>
      <vt:lpstr>What are components?</vt:lpstr>
      <vt:lpstr>Examples – A Component</vt:lpstr>
      <vt:lpstr>Properties</vt:lpstr>
      <vt:lpstr>Events</vt:lpstr>
      <vt:lpstr>Slots</vt:lpstr>
      <vt:lpstr>Examples - Slot</vt:lpstr>
      <vt:lpstr>More Slots...</vt:lpstr>
      <vt:lpstr>PowerPoint Presentation</vt:lpstr>
      <vt:lpstr>Exercise One – Music Component</vt:lpstr>
      <vt:lpstr>A Bit More on Components</vt:lpstr>
      <vt:lpstr>Bootstrap-Vue Example</vt:lpstr>
      <vt:lpstr>PowerPoint Presentation</vt:lpstr>
      <vt:lpstr>Up to Speed with Vue.js</vt:lpstr>
      <vt:lpstr>Routing</vt:lpstr>
      <vt:lpstr>Getting Started</vt:lpstr>
      <vt:lpstr>Even More Routing...</vt:lpstr>
      <vt:lpstr>Exercise One –Master/Detail</vt:lpstr>
      <vt:lpstr>PowerPoint Presentation</vt:lpstr>
      <vt:lpstr>Up to Speed with Vue.js</vt:lpstr>
      <vt:lpstr>State Management?</vt:lpstr>
      <vt:lpstr>Vuex</vt:lpstr>
      <vt:lpstr>Vuex Basics</vt:lpstr>
      <vt:lpstr>Vuex Basics</vt:lpstr>
      <vt:lpstr>Vuex – Getting Data</vt:lpstr>
      <vt:lpstr>Vuex – Setting Data</vt:lpstr>
      <vt:lpstr>Mutations</vt:lpstr>
      <vt:lpstr>Actions</vt:lpstr>
      <vt:lpstr>More...</vt:lpstr>
      <vt:lpstr>Exercise One – Cat Store</vt:lpstr>
      <vt:lpstr>PowerPoint Presentation</vt:lpstr>
      <vt:lpstr>Up to Speed with Vue.js</vt:lpstr>
      <vt:lpstr>Yes, a CLI exists!</vt:lpstr>
      <vt:lpstr>Install</vt:lpstr>
      <vt:lpstr>Quick Demo</vt:lpstr>
      <vt:lpstr>Prototyping</vt:lpstr>
      <vt:lpstr>Resources (Learning)</vt:lpstr>
      <vt:lpstr>Resources (Cool Stuff)</vt:lpstr>
      <vt:lpstr>PowerPoint Presentation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Raymond Camden</cp:lastModifiedBy>
  <cp:revision>116</cp:revision>
  <dcterms:created xsi:type="dcterms:W3CDTF">2015-09-28T19:52:00Z</dcterms:created>
  <dcterms:modified xsi:type="dcterms:W3CDTF">2018-06-19T16:14:10Z</dcterms:modified>
</cp:coreProperties>
</file>